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87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72624" y="1447800"/>
            <a:ext cx="299890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spcAft>
                <a:spcPts val="1500"/>
              </a:spcAft>
              <a:buNone/>
            </a:pPr>
            <a:r>
              <a:rPr lang="en-US" sz="5400" b="1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فصل صفر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2933571" y="2476500"/>
            <a:ext cx="327700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FFFFFF">
                    <a:alpha val="90000"/>
                  </a:srgbClr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مقدمات جاوا اسکریپت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172815" y="3390900"/>
            <a:ext cx="279851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 rtl="1">
              <a:lnSpc>
                <a:spcPts val="2100"/>
              </a:lnSpc>
              <a:spcBef>
                <a:spcPts val="30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آماده‌سازی برای کار با Prompt API</a:t>
            </a:r>
            <a:endParaRPr lang="en-US" sz="1500" dirty="0">
              <a:cs typeface="B Nazanin" panose="00000400000000000000" pitchFamily="2" charset="-78"/>
            </a:endParaRPr>
          </a:p>
        </p:txBody>
      </p:sp>
      <p:sp>
        <p:nvSpPr>
          <p:cNvPr id="5" name="Text 3"/>
          <p:cNvSpPr/>
          <p:nvPr/>
        </p:nvSpPr>
        <p:spPr>
          <a:xfrm>
            <a:off x="3579391" y="4362450"/>
            <a:ext cx="1985218" cy="495300"/>
          </a:xfrm>
          <a:prstGeom prst="roundRect">
            <a:avLst>
              <a:gd name="adj" fmla="val 48077"/>
            </a:avLst>
          </a:prstGeom>
          <a:solidFill>
            <a:srgbClr val="FFFFFF">
              <a:alpha val="2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792711" y="4514850"/>
            <a:ext cx="155857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050" dirty="0">
                <a:solidFill>
                  <a:srgbClr val="FFFFFF"/>
                </a:solidFill>
                <a:latin typeface="Arial" pitchFamily="34" charset="0"/>
                <a:cs typeface="B Nazanin" panose="00000400000000000000" pitchFamily="2" charset="-78"/>
              </a:rPr>
              <a:t>علیرضا اخوان‌پور</a:t>
            </a:r>
            <a:endParaRPr lang="en-US" sz="105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کار با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DOM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- </a:t>
            </a:r>
            <a:r>
              <a:rPr lang="en-US" sz="22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دسترسی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به عناصر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4914900" y="1371600"/>
            <a:ext cx="408051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انتخاب عناصر: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914900" y="1828800"/>
            <a:ext cx="4000500" cy="2647950"/>
          </a:xfrm>
          <a:prstGeom prst="roundRect">
            <a:avLst>
              <a:gd name="adj" fmla="val 287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048250" y="20002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rtl="1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با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ID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//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7" name="Text 5"/>
          <p:cNvSpPr/>
          <p:nvPr/>
        </p:nvSpPr>
        <p:spPr>
          <a:xfrm>
            <a:off x="5048250" y="230505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elem = document.getElementById("myId");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48250" y="289560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rtl="1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با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selector CSS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//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 7"/>
          <p:cNvSpPr/>
          <p:nvPr/>
        </p:nvSpPr>
        <p:spPr>
          <a:xfrm>
            <a:off x="5048250" y="320040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elem = document.querySelector(".myClass");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048250" y="377190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all = document.querySelectorAll(".myClass");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28600" y="1438275"/>
            <a:ext cx="4381500" cy="2971800"/>
          </a:xfrm>
          <a:prstGeom prst="roundRect">
            <a:avLst>
              <a:gd name="adj" fmla="val 2564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19100" y="1628775"/>
            <a:ext cx="408051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4F46E5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تغییر محتوا: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9100" y="2047875"/>
            <a:ext cx="4000500" cy="2171700"/>
          </a:xfrm>
          <a:prstGeom prst="roundRect">
            <a:avLst>
              <a:gd name="adj" fmla="val 3509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52450" y="221932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تغییر متن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52450" y="252412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elem.textContent = "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متن جدید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";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52450" y="284797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HTML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تغییر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52450" y="315277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elem.innerHTML = "&lt;b&gt;Bold&lt;/b&gt;";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52450" y="347662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تغییر استایل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52450" y="3781425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elem.style.color = "red";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57293" y="235491"/>
            <a:ext cx="302941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spcAft>
                <a:spcPts val="225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خلاصه آموخته‌ها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798266" y="962025"/>
            <a:ext cx="3547616" cy="2762250"/>
          </a:xfrm>
          <a:prstGeom prst="roundRect">
            <a:avLst>
              <a:gd name="adj" fmla="val 5517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131641" y="1295400"/>
            <a:ext cx="2880866" cy="209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 کنسول مرورگر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برای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Debug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و تست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 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متغیرها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let و const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 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دستورات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شرطی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if/else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 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حلقه‌ها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for و for...of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✓ توابع و Arrow Functions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Promise و async/await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✓ 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کار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با DOM</a:t>
            </a:r>
            <a:endParaRPr lang="en-US" sz="135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کنسول مرورگر - محیط تمرین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4953000" y="1924050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چگونه باز کنیم؟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953000" y="2381250"/>
            <a:ext cx="39624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r" rtl="1">
              <a:lnSpc>
                <a:spcPts val="21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در </a:t>
            </a: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Chrome/Edge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F12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یا Ctrl+Shift+J</a:t>
            </a:r>
            <a:endParaRPr lang="en-US" sz="1350" dirty="0">
              <a:cs typeface="B Nazanin" panose="00000400000000000000" pitchFamily="2" charset="-78"/>
            </a:endParaRPr>
          </a:p>
          <a:p>
            <a:pPr marL="342900" indent="-342900" algn="r" rtl="1">
              <a:lnSpc>
                <a:spcPts val="21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در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Firefox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F12 یا Ctrl+Shift+K</a:t>
            </a:r>
            <a:endParaRPr lang="en-US" sz="1350" dirty="0">
              <a:cs typeface="B Nazanin" panose="00000400000000000000" pitchFamily="2" charset="-78"/>
            </a:endParaRPr>
          </a:p>
          <a:p>
            <a:pPr algn="r" rtl="1">
              <a:lnSpc>
                <a:spcPts val="2100"/>
              </a:lnSpc>
              <a:buSzPct val="100000"/>
            </a:pP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	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سپس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تب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Console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را انتخاب کنید</a:t>
            </a:r>
            <a:endParaRPr lang="en-US" sz="1350" dirty="0">
              <a:cs typeface="B Nazanin" panose="00000400000000000000" pitchFamily="2" charset="-78"/>
            </a:endParaRPr>
          </a:p>
        </p:txBody>
      </p:sp>
      <p:pic>
        <p:nvPicPr>
          <p:cNvPr id="6" name="Image 0" descr="/tmp/rasterized-gradient-cc0077d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562350"/>
            <a:ext cx="3962400" cy="609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105400" y="3752850"/>
            <a:ext cx="369189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نکته: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کنسول برای تست سریع کدها عالی است!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8" name="Text 5"/>
          <p:cNvSpPr/>
          <p:nvPr/>
        </p:nvSpPr>
        <p:spPr>
          <a:xfrm>
            <a:off x="228600" y="1981200"/>
            <a:ext cx="4419600" cy="2133600"/>
          </a:xfrm>
          <a:prstGeom prst="roundRect">
            <a:avLst>
              <a:gd name="adj" fmla="val 3571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457200" y="220980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4F46E5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اولین دستور: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457200" y="2628900"/>
            <a:ext cx="3962400" cy="723900"/>
          </a:xfrm>
          <a:prstGeom prst="roundRect">
            <a:avLst>
              <a:gd name="adj" fmla="val 1052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647700" y="2857500"/>
            <a:ext cx="365302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console.log("سلام دنیا!");</a:t>
            </a:r>
            <a:endParaRPr lang="en-US" sz="1500" dirty="0">
              <a:cs typeface="B Nazanin" panose="00000400000000000000" pitchFamily="2" charset="-78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3619500"/>
            <a:ext cx="4041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8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این دستور را در کنسول تایپ کنید و Enter</a:t>
            </a:r>
            <a:r>
              <a:rPr lang="fa-IR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بزنید</a:t>
            </a:r>
            <a:endParaRPr lang="en-US" sz="12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Nazanin" panose="00000400000000000000" pitchFamily="2" charset="-78"/>
              </a:rPr>
              <a:t>تعریف متغیر </a:t>
            </a:r>
            <a:r>
              <a:rPr lang="fa-IR" sz="2250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Nazanin" panose="00000400000000000000" pitchFamily="2" charset="-78"/>
              </a:rPr>
              <a:t>و ثابت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a-IR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50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Nazanin" panose="00000400000000000000" pitchFamily="2" charset="-78"/>
              </a:rPr>
              <a:t>و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724400" y="1371600"/>
            <a:ext cx="427482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let</a:t>
            </a:r>
            <a:r>
              <a:rPr lang="fa-IR" sz="1800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- قابل تغییر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Text 3"/>
          <p:cNvSpPr/>
          <p:nvPr/>
        </p:nvSpPr>
        <p:spPr>
          <a:xfrm>
            <a:off x="4724400" y="1828800"/>
            <a:ext cx="4191000" cy="1981200"/>
          </a:xfrm>
          <a:prstGeom prst="roundRect">
            <a:avLst>
              <a:gd name="adj" fmla="val 384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895850" y="20383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name = “Ali";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895850" y="23431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age = 25;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895850" y="26479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isStudent = true;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95850" y="30289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تغییر مقدار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895850" y="33337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= 26;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28600" y="1524000"/>
            <a:ext cx="427482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const</a:t>
            </a:r>
            <a:r>
              <a:rPr lang="fa-IR" b="1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1800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- ثابت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28600" y="1981200"/>
            <a:ext cx="4191000" cy="1676400"/>
          </a:xfrm>
          <a:prstGeom prst="roundRect">
            <a:avLst>
              <a:gd name="adj" fmla="val 454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00050" y="21907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PI = 3.14;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00050" y="24955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API_URL = "https://...";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00050" y="28765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خطا: نمی‌توان تغییر داد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00050" y="3181350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PI = 3.15; ❌</a:t>
            </a:r>
            <a:endParaRPr lang="en-US" sz="1500" dirty="0"/>
          </a:p>
        </p:txBody>
      </p:sp>
      <p:pic>
        <p:nvPicPr>
          <p:cNvPr id="17" name="Image 0" descr="/tmp/rasterized-gradient-db2ce67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114800"/>
            <a:ext cx="8686800" cy="60960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381000" y="4305300"/>
            <a:ext cx="84399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توصیه: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همیشه </a:t>
            </a:r>
            <a:r>
              <a:rPr lang="en-US" sz="120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از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const</a:t>
            </a:r>
            <a:r>
              <a:rPr lang="fa-IR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استفاده کنید مگر اینکه نیاز به تغییر مقدار داشته باشید</a:t>
            </a:r>
            <a:endParaRPr lang="en-US" sz="12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انواع داده‌ها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4819650" y="1038225"/>
            <a:ext cx="417766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مهم‌ترین انواع: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819650" y="1381125"/>
            <a:ext cx="4095750" cy="3429000"/>
          </a:xfrm>
          <a:prstGeom prst="roundRect">
            <a:avLst>
              <a:gd name="adj" fmla="val 2222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53000" y="15525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String - رشته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7" name="Text 5"/>
          <p:cNvSpPr/>
          <p:nvPr/>
        </p:nvSpPr>
        <p:spPr>
          <a:xfrm>
            <a:off x="4953000" y="18573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text = "Hello";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953000" y="218122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Number - عدد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 7"/>
          <p:cNvSpPr/>
          <p:nvPr/>
        </p:nvSpPr>
        <p:spPr>
          <a:xfrm>
            <a:off x="4953000" y="248602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num = 42;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53000" y="28098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Boolean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953000" y="31146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isActive = true;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53000" y="343852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Array - آرایه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953000" y="374332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colors = ["red", "blue"];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53000" y="40671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Object - شیء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953000" y="4371975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user = {name: "Ali"};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28600" y="1371600"/>
            <a:ext cx="4438650" cy="3105150"/>
          </a:xfrm>
          <a:prstGeom prst="roundRect">
            <a:avLst>
              <a:gd name="adj" fmla="val 2454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00050" y="1543050"/>
            <a:ext cx="417766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4F46E5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دسترسی: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00050" y="1962150"/>
            <a:ext cx="4095750" cy="1847850"/>
          </a:xfrm>
          <a:prstGeom prst="roundRect">
            <a:avLst>
              <a:gd name="adj" fmla="val 4124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33400" y="2133600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Array</a:t>
            </a:r>
            <a:endParaRPr lang="en-US" sz="1500" dirty="0">
              <a:solidFill>
                <a:schemeClr val="accent6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533400" y="2438400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colors[0]  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"red"</a:t>
            </a:r>
            <a:endParaRPr lang="en-US" sz="1500" dirty="0">
              <a:solidFill>
                <a:schemeClr val="accent6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533400" y="2762250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45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Object</a:t>
            </a:r>
            <a:endParaRPr lang="en-US" sz="1500" dirty="0">
              <a:solidFill>
                <a:schemeClr val="accent6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533400" y="3067050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user.name  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"Ali"</a:t>
            </a:r>
            <a:endParaRPr lang="en-US" sz="1500" dirty="0">
              <a:solidFill>
                <a:schemeClr val="accent6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533400" y="3371850"/>
            <a:ext cx="390563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user["name"]  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"Ali"</a:t>
            </a:r>
            <a:endParaRPr lang="en-US" sz="1500" dirty="0">
              <a:solidFill>
                <a:schemeClr val="accent6"/>
              </a:solidFill>
            </a:endParaRPr>
          </a:p>
        </p:txBody>
      </p:sp>
      <p:sp>
        <p:nvSpPr>
          <p:cNvPr id="24" name="Text 22"/>
          <p:cNvSpPr/>
          <p:nvPr/>
        </p:nvSpPr>
        <p:spPr>
          <a:xfrm>
            <a:off x="400050" y="4057650"/>
            <a:ext cx="417766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500"/>
              </a:lnSpc>
              <a:spcBef>
                <a:spcPts val="75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Array</a:t>
            </a:r>
            <a:r>
              <a:rPr lang="fa-IR" sz="10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0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از </a:t>
            </a:r>
            <a:r>
              <a:rPr lang="en-US" sz="1050" dirty="0" err="1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صفر</a:t>
            </a:r>
            <a:r>
              <a:rPr lang="en-US" sz="10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050" dirty="0" err="1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شروع</a:t>
            </a:r>
            <a:r>
              <a:rPr lang="fa-IR" sz="10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می‌شود</a:t>
            </a:r>
            <a:endParaRPr lang="en-US" sz="105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حلقه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for</a:t>
            </a:r>
            <a:r>
              <a:rPr lang="fa-IR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- تکرار دستورات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4953000" y="1390650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حلقه کلاسیک: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953000" y="1847850"/>
            <a:ext cx="3962400" cy="1981200"/>
          </a:xfrm>
          <a:prstGeom prst="roundRect">
            <a:avLst>
              <a:gd name="adj" fmla="val 384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24450" y="20574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rtl="1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چاپ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اعداد 1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تا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5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7" name="Text 5"/>
          <p:cNvSpPr/>
          <p:nvPr/>
        </p:nvSpPr>
        <p:spPr>
          <a:xfrm>
            <a:off x="5124450" y="23622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(let i = 1; i &lt;= 5; i++) {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124450" y="26670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console.log(i);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124450" y="29718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124450" y="33528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خروجی: 1, 2, 3, 4, 5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pic>
        <p:nvPicPr>
          <p:cNvPr id="11" name="Image 0" descr="/tmp/rasterized-gradient-001224b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095750"/>
            <a:ext cx="3962400" cy="609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105400" y="4286250"/>
            <a:ext cx="369189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i++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fa-IR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یعنی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یک واحد </a:t>
            </a:r>
            <a:r>
              <a:rPr lang="en-US" sz="120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به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i</a:t>
            </a:r>
            <a:r>
              <a:rPr lang="fa-IR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اضافه کن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228600" y="1009650"/>
            <a:ext cx="4419600" cy="4076700"/>
          </a:xfrm>
          <a:prstGeom prst="roundRect">
            <a:avLst>
              <a:gd name="adj" fmla="val 1869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457200" y="123825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4F46E5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پیمایش آرایه: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457200" y="1657350"/>
            <a:ext cx="3962400" cy="3200400"/>
          </a:xfrm>
          <a:prstGeom prst="roundRect">
            <a:avLst>
              <a:gd name="adj" fmla="val 2381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3"/>
          <p:cNvSpPr/>
          <p:nvPr/>
        </p:nvSpPr>
        <p:spPr>
          <a:xfrm>
            <a:off x="628650" y="18669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fruits = ["apple", "banana"];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628650" y="22098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روش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اول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28650" y="25146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(let i = 0; i &lt; fruits.length; i++) {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628650" y="28194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console.log(fruits[i]);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28650" y="31242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628650" y="34671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</a:t>
            </a:r>
            <a:r>
              <a:rPr lang="en-US" sz="1500" dirty="0" err="1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روش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fa-IR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دوم</a:t>
            </a: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- ساده‌تر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22" name="Text 19"/>
          <p:cNvSpPr/>
          <p:nvPr/>
        </p:nvSpPr>
        <p:spPr>
          <a:xfrm>
            <a:off x="628650" y="37719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(let fruit of fruits) {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628650" y="40767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console.log(fruit);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628650" y="43815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توابع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- 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Functions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4953000" y="1543050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تعریف تابع: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953000" y="2000250"/>
            <a:ext cx="3962400" cy="2552700"/>
          </a:xfrm>
          <a:prstGeom prst="roundRect">
            <a:avLst>
              <a:gd name="adj" fmla="val 298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05400" y="21907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 greet(name) {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275384" y="2495550"/>
            <a:ext cx="356076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"Hello " + name;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105400" y="28003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105400" y="31813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استفاده از تابع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105400" y="34861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message = greet("Ali");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105400" y="37909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console.log(message);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105400" y="40957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خروجی: Hello Ali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28600" y="1143000"/>
            <a:ext cx="4419600" cy="3810000"/>
          </a:xfrm>
          <a:prstGeom prst="roundRect">
            <a:avLst>
              <a:gd name="adj" fmla="val 2000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57200" y="137160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4F46E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Arrow Function</a:t>
            </a:r>
            <a:r>
              <a:rPr lang="en-US" sz="1500" dirty="0">
                <a:solidFill>
                  <a:srgbClr val="4F46E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57200" y="1790700"/>
            <a:ext cx="3962400" cy="2933700"/>
          </a:xfrm>
          <a:prstGeom prst="roundRect">
            <a:avLst>
              <a:gd name="adj" fmla="val 2597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09600" y="19812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روش مدرن‌تر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09600" y="22860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add = (a, b) =&gt; {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38554" y="2590800"/>
            <a:ext cx="360179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a + b;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09600" y="2895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};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09600" y="3276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chemeClr val="accent6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// فرم کوتاه</a:t>
            </a:r>
            <a:endParaRPr lang="en-US" sz="1500" dirty="0">
              <a:solidFill>
                <a:schemeClr val="accent6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09600" y="35814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multiply = (a, b) =&gt; a * b;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09600" y="39624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9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add(5, 3);  // 8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09600" y="42672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multiply(4, 2);  // 8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Promise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-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عملیات ناهمزمان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228600" y="1276350"/>
            <a:ext cx="8860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dirty="0" err="1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چرا</a:t>
            </a:r>
            <a:r>
              <a:rPr lang="en-US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1800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Promise</a:t>
            </a:r>
            <a:r>
              <a:rPr lang="fa-IR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en-US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نیاز داریم؟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Text 3"/>
          <p:cNvSpPr/>
          <p:nvPr/>
        </p:nvSpPr>
        <p:spPr>
          <a:xfrm>
            <a:off x="228600" y="1771650"/>
            <a:ext cx="886053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برخی عملیات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زمان‌بر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هستند</a:t>
            </a:r>
            <a:r>
              <a:rPr lang="fa-IR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.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Promise به ما امکان می‌دهد کد را بدون توقف اجرا کنیم.</a:t>
            </a:r>
            <a:endParaRPr lang="en-US" sz="1350" dirty="0">
              <a:cs typeface="B Nazanin" panose="00000400000000000000" pitchFamily="2" charset="-78"/>
            </a:endParaRPr>
          </a:p>
        </p:txBody>
      </p:sp>
      <p:sp>
        <p:nvSpPr>
          <p:cNvPr id="6" name="Text 4"/>
          <p:cNvSpPr/>
          <p:nvPr/>
        </p:nvSpPr>
        <p:spPr>
          <a:xfrm>
            <a:off x="4724400" y="2228850"/>
            <a:ext cx="42748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ایجاد: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724400" y="2647950"/>
            <a:ext cx="4191000" cy="1828800"/>
          </a:xfrm>
          <a:prstGeom prst="roundRect">
            <a:avLst>
              <a:gd name="adj" fmla="val 4167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857750" y="2819400"/>
            <a:ext cx="40027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promise = new Promise((resolve) =&gt; {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78436" y="3124200"/>
            <a:ext cx="3782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setTimeout(() =&gt; {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268351" y="3429000"/>
            <a:ext cx="35921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resolve("انجام شد!");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78434" y="3733800"/>
            <a:ext cx="378210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}, 2000);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57750" y="4038600"/>
            <a:ext cx="40027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});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28600" y="2228850"/>
            <a:ext cx="42748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10B98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استفاده: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8600" y="2647950"/>
            <a:ext cx="4191000" cy="1828800"/>
          </a:xfrm>
          <a:prstGeom prst="roundRect">
            <a:avLst>
              <a:gd name="adj" fmla="val 4167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61950" y="2819400"/>
            <a:ext cx="40027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promise.then(result =&gt; {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3124200"/>
            <a:ext cx="38160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console.log(result);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61950" y="3429000"/>
            <a:ext cx="40027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}).catch(error =&gt; {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3733800"/>
            <a:ext cx="38160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console.error(error);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61950" y="4038600"/>
            <a:ext cx="40027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});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async/await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- </a:t>
            </a: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 روش ساده‌تر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4953000" y="1428750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بدون </a:t>
            </a:r>
            <a:r>
              <a:rPr lang="en-US" sz="1800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async/await</a:t>
            </a:r>
            <a:r>
              <a:rPr lang="fa-IR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: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Text 3"/>
          <p:cNvSpPr/>
          <p:nvPr/>
        </p:nvSpPr>
        <p:spPr>
          <a:xfrm>
            <a:off x="4953000" y="1885950"/>
            <a:ext cx="3962400" cy="2781300"/>
          </a:xfrm>
          <a:prstGeom prst="roundRect">
            <a:avLst>
              <a:gd name="adj" fmla="val 2740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05400" y="20764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fetch(url)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105400" y="23812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.then(response =&gt; response.json())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105400" y="26860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.then(data =&gt; {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105400" y="29908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console.log(data);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105400" y="32956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105400" y="36004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.catch(error =&gt; {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105400" y="39052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console.error(error);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105400" y="42100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});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8600" y="1066800"/>
            <a:ext cx="4419600" cy="3962400"/>
          </a:xfrm>
          <a:prstGeom prst="roundRect">
            <a:avLst>
              <a:gd name="adj" fmla="val 1923"/>
            </a:avLst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57200" y="129540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با </a:t>
            </a:r>
            <a:r>
              <a:rPr lang="en-US" sz="1500" b="1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async/await</a:t>
            </a:r>
            <a:r>
              <a:rPr lang="fa-IR" sz="1500" dirty="0">
                <a:solidFill>
                  <a:srgbClr val="10B98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:</a:t>
            </a:r>
            <a:endParaRPr lang="en-US" sz="15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57200" y="1714500"/>
            <a:ext cx="3962400" cy="3086100"/>
          </a:xfrm>
          <a:prstGeom prst="roundRect">
            <a:avLst>
              <a:gd name="adj" fmla="val 2469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09600" y="19050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async function getData() {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09600" y="22098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{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09600" y="2514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response = await fetch(url);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09600" y="28194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data = await response.json();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09600" y="31242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console.log(data);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09600" y="34290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 catch (error) {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09600" y="37338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 err="1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console.error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(error);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09600" y="4038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09600" y="43434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62475" y="228600"/>
            <a:ext cx="44399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7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مفهوم </a:t>
            </a:r>
            <a:r>
              <a:rPr lang="en-US" sz="225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await</a:t>
            </a:r>
            <a:endParaRPr lang="en-US" sz="2250" dirty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Text 2"/>
          <p:cNvSpPr/>
          <p:nvPr/>
        </p:nvSpPr>
        <p:spPr>
          <a:xfrm>
            <a:off x="228600" y="981075"/>
            <a:ext cx="8860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await</a:t>
            </a:r>
            <a:r>
              <a:rPr lang="en-US" sz="1800" dirty="0">
                <a:solidFill>
                  <a:srgbClr val="6366F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چیست؟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Text 3"/>
          <p:cNvSpPr/>
          <p:nvPr/>
        </p:nvSpPr>
        <p:spPr>
          <a:xfrm>
            <a:off x="228600" y="1476375"/>
            <a:ext cx="886053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await به </a:t>
            </a:r>
            <a:r>
              <a:rPr lang="en-US" sz="1350" b="1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برنامه</a:t>
            </a: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350" b="1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می‌گوید</a:t>
            </a:r>
            <a:r>
              <a:rPr lang="fa-IR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 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"</a:t>
            </a:r>
            <a:r>
              <a:rPr lang="en-US" sz="135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صبر</a:t>
            </a: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کن تا این عملیات تمام شود"</a:t>
            </a:r>
            <a:endParaRPr lang="en-US" sz="1350" dirty="0">
              <a:cs typeface="B Nazanin" panose="00000400000000000000" pitchFamily="2" charset="-78"/>
            </a:endParaRPr>
          </a:p>
        </p:txBody>
      </p:sp>
      <p:pic>
        <p:nvPicPr>
          <p:cNvPr id="6" name="Image 0" descr="/tmp/rasterized-gradient-5692fc1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33575"/>
            <a:ext cx="8686800" cy="5334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42900" y="2085975"/>
            <a:ext cx="8463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نکته</a:t>
            </a:r>
            <a:r>
              <a:rPr lang="fa-IR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: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await فقط داخل توابع async </a:t>
            </a:r>
            <a:r>
              <a:rPr lang="fa-IR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</a:t>
            </a:r>
            <a:r>
              <a:rPr lang="en-US" sz="1200" dirty="0" err="1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کار</a:t>
            </a: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B Nazanin" panose="00000400000000000000" pitchFamily="2" charset="-78"/>
              </a:rPr>
              <a:t> می‌کند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8" name="Text 5"/>
          <p:cNvSpPr/>
          <p:nvPr/>
        </p:nvSpPr>
        <p:spPr>
          <a:xfrm>
            <a:off x="228600" y="2771775"/>
            <a:ext cx="877385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 rtl="1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6366F1"/>
                </a:solidFill>
                <a:latin typeface="B Titr" pitchFamily="34" charset="0"/>
                <a:ea typeface="B Titr" pitchFamily="34" charset="-122"/>
                <a:cs typeface="B Titr" pitchFamily="34" charset="-120"/>
              </a:rPr>
              <a:t>مثال: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228600" y="3190875"/>
            <a:ext cx="8686800" cy="1485900"/>
          </a:xfrm>
          <a:prstGeom prst="roundRect">
            <a:avLst>
              <a:gd name="adj" fmla="val 512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342900" y="3343275"/>
            <a:ext cx="862736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async function getData() {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342900" y="3648075"/>
            <a:ext cx="862736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 result = await fetchAPI();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342900" y="3952875"/>
            <a:ext cx="862736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a-IR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</a:t>
            </a: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result;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342900" y="4257675"/>
            <a:ext cx="862736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}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835</Words>
  <Application>Microsoft Office PowerPoint</Application>
  <PresentationFormat>On-screen Show (16:9)</PresentationFormat>
  <Paragraphs>158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 Nazanin</vt:lpstr>
      <vt:lpstr>B Titr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مقدمات جاوا اسکریپت</dc:title>
  <dc:subject>آماده‌سازی برای Prompt API</dc:subject>
  <dc:creator>JavaScript Tutorial - Chapter 0</dc:creator>
  <cp:lastModifiedBy>Alireza Akhavan</cp:lastModifiedBy>
  <cp:revision>6</cp:revision>
  <dcterms:created xsi:type="dcterms:W3CDTF">2025-10-30T10:55:22Z</dcterms:created>
  <dcterms:modified xsi:type="dcterms:W3CDTF">2025-11-05T06:43:51Z</dcterms:modified>
</cp:coreProperties>
</file>